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84" r:id="rId3"/>
    <p:sldId id="273" r:id="rId4"/>
    <p:sldId id="257" r:id="rId5"/>
    <p:sldId id="258" r:id="rId6"/>
    <p:sldId id="259" r:id="rId7"/>
    <p:sldId id="260" r:id="rId8"/>
    <p:sldId id="263" r:id="rId9"/>
    <p:sldId id="261" r:id="rId10"/>
    <p:sldId id="262" r:id="rId11"/>
    <p:sldId id="265" r:id="rId12"/>
    <p:sldId id="274" r:id="rId13"/>
    <p:sldId id="275" r:id="rId14"/>
    <p:sldId id="267" r:id="rId15"/>
    <p:sldId id="266" r:id="rId16"/>
    <p:sldId id="276" r:id="rId17"/>
    <p:sldId id="270" r:id="rId18"/>
    <p:sldId id="268" r:id="rId19"/>
    <p:sldId id="272" r:id="rId20"/>
    <p:sldId id="271" r:id="rId21"/>
    <p:sldId id="269" r:id="rId22"/>
    <p:sldId id="28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9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90165B-B411-4E8C-B55A-EDE2748082E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984881"/>
      </p:ext>
    </p:extLst>
  </p:cSld>
  <p:clrMapOvr>
    <a:masterClrMapping/>
  </p:clrMapOvr>
  <p:transition spd="slow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C1884-2F5D-47E5-9FF8-52C53CCF349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561991"/>
      </p:ext>
    </p:extLst>
  </p:cSld>
  <p:clrMapOvr>
    <a:masterClrMapping/>
  </p:clrMapOvr>
  <p:transition spd="slow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3355DA-ECA7-4BA0-9238-2BC36B28344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164728"/>
      </p:ext>
    </p:extLst>
  </p:cSld>
  <p:clrMapOvr>
    <a:masterClrMapping/>
  </p:clrMapOvr>
  <p:transition spd="slow">
    <p:newsfla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A34A50-F905-4C6C-B68A-291A8C5792C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78013"/>
      </p:ext>
    </p:extLst>
  </p:cSld>
  <p:clrMapOvr>
    <a:masterClrMapping/>
  </p:clrMapOvr>
  <p:transition spd="slow">
    <p:newsfla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9295F-98B3-4794-87A3-2B0D61FC1E9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458407"/>
      </p:ext>
    </p:extLst>
  </p:cSld>
  <p:clrMapOvr>
    <a:masterClrMapping/>
  </p:clrMapOvr>
  <p:transition spd="slow">
    <p:newsfla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AB9313-9E88-49A8-847D-4CFC3989A31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033480"/>
      </p:ext>
    </p:extLst>
  </p:cSld>
  <p:clrMapOvr>
    <a:masterClrMapping/>
  </p:clrMapOvr>
  <p:transition spd="slow">
    <p:newsfla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703106-F453-4C04-920B-8A00F22EAC4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01710"/>
      </p:ext>
    </p:extLst>
  </p:cSld>
  <p:clrMapOvr>
    <a:masterClrMapping/>
  </p:clrMapOvr>
  <p:transition spd="slow">
    <p:newsfla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94FC8D-7701-4CF0-BBFE-80A1A21B386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136441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9CE5D-296D-4A44-AD4E-6953E91DF7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91121"/>
      </p:ext>
    </p:extLst>
  </p:cSld>
  <p:clrMapOvr>
    <a:masterClrMapping/>
  </p:clrMapOvr>
  <p:transition spd="slow">
    <p:newsfla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4B46FB-B1FC-430C-84BA-32B2D47E5A2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30815"/>
      </p:ext>
    </p:extLst>
  </p:cSld>
  <p:clrMapOvr>
    <a:masterClrMapping/>
  </p:clrMapOvr>
  <p:transition spd="slow">
    <p:newsfla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003B7F-CA58-4F29-9BC5-A77EA8B3733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33724"/>
      </p:ext>
    </p:extLst>
  </p:cSld>
  <p:clrMapOvr>
    <a:masterClrMapping/>
  </p:clrMapOvr>
  <p:transition spd="slow">
    <p:newsfla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0E5A8D-4E62-4657-911A-DC8DB33B3EF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222891"/>
      </p:ext>
    </p:extLst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29.05.2020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EDD695-022D-4D80-9455-D8DB752DE24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50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904" y="1700808"/>
            <a:ext cx="7772400" cy="2880319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Подготовка к сочинению- рассуждени</a:t>
            </a:r>
            <a:r>
              <a:rPr lang="ru-RU" sz="4900" dirty="0"/>
              <a:t>ю</a:t>
            </a:r>
            <a:r>
              <a:rPr lang="ru-RU" sz="4900" dirty="0" smtClean="0"/>
              <a:t> в формате ЕГЭ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/>
              <a:t>с применением технологии «</a:t>
            </a:r>
            <a:r>
              <a:rPr lang="ru-RU" sz="4900" dirty="0" err="1"/>
              <a:t>дебрифинг</a:t>
            </a:r>
            <a:r>
              <a:rPr lang="ru-RU" sz="4900" smtClean="0"/>
              <a:t>»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dirty="0"/>
              <a:t>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365104"/>
            <a:ext cx="7854696" cy="133611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Выполнила Суходольская Л.Ю. , </a:t>
            </a:r>
          </a:p>
          <a:p>
            <a:r>
              <a:rPr lang="ru-RU" dirty="0" smtClean="0"/>
              <a:t>учитель русского языка и литературы </a:t>
            </a:r>
          </a:p>
          <a:p>
            <a:r>
              <a:rPr lang="ru-RU" dirty="0" smtClean="0"/>
              <a:t>МБОУ «СОШ № 4 с углубленным </a:t>
            </a:r>
          </a:p>
          <a:p>
            <a:r>
              <a:rPr lang="ru-RU" dirty="0" smtClean="0"/>
              <a:t>изучением отдельных предметов» </a:t>
            </a:r>
          </a:p>
          <a:p>
            <a:r>
              <a:rPr lang="ru-RU" dirty="0" err="1" smtClean="0"/>
              <a:t>г.Усинска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707904" y="616530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64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8712968" cy="429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1191235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Комментарий . Заветные 5 баллов…</a:t>
            </a:r>
          </a:p>
        </p:txBody>
      </p:sp>
    </p:spTree>
    <p:extLst>
      <p:ext uri="{BB962C8B-B14F-4D97-AF65-F5344CB8AC3E}">
        <p14:creationId xmlns:p14="http://schemas.microsoft.com/office/powerpoint/2010/main" val="210364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" r="10951" b="62916"/>
          <a:stretch/>
        </p:blipFill>
        <p:spPr bwMode="auto">
          <a:xfrm>
            <a:off x="251520" y="980728"/>
            <a:ext cx="8683370" cy="5532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548681"/>
            <a:ext cx="6696744" cy="35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1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7" r="7238" b="66898"/>
          <a:stretch/>
        </p:blipFill>
        <p:spPr bwMode="auto">
          <a:xfrm>
            <a:off x="575048" y="1340768"/>
            <a:ext cx="856895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83671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Клише для пояснения примера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27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771" y="836712"/>
            <a:ext cx="842493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90" algn="ctr">
              <a:spcAft>
                <a:spcPts val="0"/>
              </a:spcAft>
              <a:tabLst>
                <a:tab pos="201930" algn="l"/>
              </a:tabLst>
            </a:pPr>
            <a:r>
              <a:rPr lang="ru-RU" sz="2000" b="1" dirty="0" smtClean="0">
                <a:ea typeface="Cambria"/>
              </a:rPr>
              <a:t>Виды </a:t>
            </a:r>
            <a:r>
              <a:rPr lang="ru-RU" sz="2000" b="1" dirty="0">
                <a:ea typeface="Cambria"/>
              </a:rPr>
              <a:t>смысловой </a:t>
            </a:r>
            <a:r>
              <a:rPr lang="ru-RU" sz="2000" b="1" dirty="0" smtClean="0">
                <a:ea typeface="Cambria"/>
              </a:rPr>
              <a:t>связи</a:t>
            </a:r>
          </a:p>
          <a:p>
            <a:pPr marL="21590" algn="ctr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 smtClean="0">
                <a:ea typeface="Cambria"/>
              </a:rPr>
              <a:t>— </a:t>
            </a:r>
            <a:r>
              <a:rPr lang="ru-RU" sz="2000" dirty="0">
                <a:ea typeface="Cambria"/>
              </a:rPr>
              <a:t>причинно-следственные отношения (</a:t>
            </a:r>
            <a:r>
              <a:rPr lang="ru-RU" sz="2000" b="1" i="1" dirty="0">
                <a:ea typeface="Cambria"/>
              </a:rPr>
              <a:t>поэтому, отсюда следует, в результате этого, значит, следовательно, вследствие этого, в связи с этим, потому что, из-за того что…)</a:t>
            </a:r>
            <a:endParaRPr lang="ru-RU" sz="2000" dirty="0"/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>
                <a:ea typeface="Cambria"/>
              </a:rPr>
              <a:t>— противительная связь (антитеза, контраст: «было – стало»; </a:t>
            </a:r>
            <a:r>
              <a:rPr lang="ru-RU" sz="2000" b="1" i="1" dirty="0">
                <a:ea typeface="Cambria"/>
              </a:rPr>
              <a:t>но, однако, зато</a:t>
            </a:r>
            <a:r>
              <a:rPr lang="ru-RU" sz="2000" dirty="0">
                <a:ea typeface="Cambria"/>
              </a:rPr>
              <a:t>)</a:t>
            </a:r>
            <a:endParaRPr lang="ru-RU" sz="2000" dirty="0"/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>
                <a:ea typeface="Cambria"/>
              </a:rPr>
              <a:t>— сопоставительные отношения:  </a:t>
            </a:r>
            <a:r>
              <a:rPr lang="ru-RU" sz="2000" b="1" i="1" dirty="0">
                <a:ea typeface="Cambria"/>
              </a:rPr>
              <a:t>так же, как, таким же образом, аналогично</a:t>
            </a:r>
            <a:r>
              <a:rPr lang="ru-RU" sz="2000" dirty="0">
                <a:ea typeface="Cambria"/>
              </a:rPr>
              <a:t>,</a:t>
            </a:r>
            <a:endParaRPr lang="ru-RU" sz="2000" dirty="0"/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>
                <a:ea typeface="Cambria"/>
              </a:rPr>
              <a:t>— дополнение и уточнение информации (информация + дополнение = полная информация: </a:t>
            </a:r>
            <a:r>
              <a:rPr lang="ru-RU" sz="2000" b="1" i="1" dirty="0">
                <a:ea typeface="Cambria"/>
              </a:rPr>
              <a:t>также, кроме того, более того)</a:t>
            </a:r>
            <a:endParaRPr lang="ru-RU" sz="2000" dirty="0"/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>
                <a:ea typeface="Cambria"/>
              </a:rPr>
              <a:t>— иллюстрация, выделение частного случая (информация 1 поясняется другой информацией: </a:t>
            </a:r>
            <a:r>
              <a:rPr lang="ru-RU" sz="2000" b="1" i="1" dirty="0">
                <a:ea typeface="Cambria"/>
              </a:rPr>
              <a:t>например, так, именно, другими словами, иначе говоря</a:t>
            </a:r>
            <a:r>
              <a:rPr lang="ru-RU" sz="2000" b="1" i="1" dirty="0" smtClean="0">
                <a:ea typeface="Cambria"/>
              </a:rPr>
              <a:t>)</a:t>
            </a:r>
            <a:endParaRPr lang="ru-RU" sz="2000" dirty="0"/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r>
              <a:rPr lang="ru-RU" sz="2000" dirty="0" smtClean="0">
                <a:ea typeface="Cambria"/>
              </a:rPr>
              <a:t>— </a:t>
            </a:r>
            <a:r>
              <a:rPr lang="ru-RU" sz="2000" dirty="0">
                <a:ea typeface="Cambria"/>
              </a:rPr>
              <a:t>прием, называемый конкретизацией (суть его – в использовании примеров и доказательств для подтверждения мысли</a:t>
            </a:r>
            <a:r>
              <a:rPr lang="ru-RU" sz="2000" dirty="0" smtClean="0">
                <a:ea typeface="Cambria"/>
              </a:rPr>
              <a:t>);</a:t>
            </a:r>
          </a:p>
          <a:p>
            <a:pPr marL="21590" algn="just">
              <a:tabLst>
                <a:tab pos="201930" algn="l"/>
              </a:tabLst>
            </a:pPr>
            <a:r>
              <a:rPr lang="ru-RU" sz="2000" dirty="0" smtClean="0"/>
              <a:t> -  вопросно-ответные </a:t>
            </a:r>
            <a:r>
              <a:rPr lang="ru-RU" sz="2000" dirty="0"/>
              <a:t>отношения </a:t>
            </a:r>
          </a:p>
          <a:p>
            <a:pPr marL="21590" algn="just">
              <a:spcAft>
                <a:spcPts val="0"/>
              </a:spcAft>
              <a:tabLst>
                <a:tab pos="201930" algn="l"/>
              </a:tabLst>
            </a:pP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49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" r="12505" b="63161"/>
          <a:stretch/>
        </p:blipFill>
        <p:spPr bwMode="auto">
          <a:xfrm>
            <a:off x="395536" y="1484784"/>
            <a:ext cx="8208912" cy="512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" r="22811" b="98630"/>
          <a:stretch/>
        </p:blipFill>
        <p:spPr bwMode="auto">
          <a:xfrm>
            <a:off x="385837" y="1124744"/>
            <a:ext cx="6994476" cy="14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933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96752"/>
            <a:ext cx="79928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Вывод.</a:t>
            </a:r>
          </a:p>
          <a:p>
            <a:endParaRPr lang="ru-RU" sz="3200" b="1" dirty="0" smtClean="0"/>
          </a:p>
          <a:p>
            <a:r>
              <a:rPr lang="ru-RU" sz="3200" dirty="0" smtClean="0"/>
              <a:t>Таким образом,… </a:t>
            </a:r>
          </a:p>
          <a:p>
            <a:r>
              <a:rPr lang="ru-RU" sz="3200" dirty="0" smtClean="0"/>
              <a:t>Итак, ….</a:t>
            </a:r>
          </a:p>
          <a:p>
            <a:r>
              <a:rPr lang="ru-RU" sz="3200" dirty="0" smtClean="0"/>
              <a:t>В заключение…</a:t>
            </a:r>
          </a:p>
          <a:p>
            <a:r>
              <a:rPr lang="ru-RU" sz="3200" dirty="0" smtClean="0"/>
              <a:t>Я благодарна автору за то, что…</a:t>
            </a:r>
          </a:p>
          <a:p>
            <a:endParaRPr lang="ru-RU" sz="3200" dirty="0"/>
          </a:p>
          <a:p>
            <a:r>
              <a:rPr lang="ru-RU" sz="3200" dirty="0" smtClean="0">
                <a:solidFill>
                  <a:srgbClr val="002060"/>
                </a:solidFill>
              </a:rPr>
              <a:t>Не должна повторяться ни проблема, ни позиция автора, на свой тезис.</a:t>
            </a:r>
          </a:p>
        </p:txBody>
      </p:sp>
    </p:spTree>
    <p:extLst>
      <p:ext uri="{BB962C8B-B14F-4D97-AF65-F5344CB8AC3E}">
        <p14:creationId xmlns:p14="http://schemas.microsoft.com/office/powerpoint/2010/main" val="1805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altLang="ru-RU" sz="4000" b="1" dirty="0" err="1" smtClean="0">
                <a:solidFill>
                  <a:schemeClr val="accent2"/>
                </a:solidFill>
                <a:latin typeface="Georgia" panose="02040502050405020303" pitchFamily="18" charset="0"/>
              </a:rPr>
              <a:t>Дебрифинг</a:t>
            </a:r>
            <a:endParaRPr lang="ru-RU" altLang="ru-RU" sz="4000" b="1" dirty="0" smtClean="0">
              <a:solidFill>
                <a:schemeClr val="accent2"/>
              </a:solidFill>
              <a:latin typeface="Georgia" panose="02040502050405020303" pitchFamily="18" charset="0"/>
            </a:endParaRP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407193" y="2065735"/>
            <a:ext cx="82581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latin typeface="Georgia" panose="02040502050405020303" pitchFamily="18" charset="0"/>
              </a:rPr>
              <a:t>Английский термин «debriefing» означает «выдаивание» знаний .</a:t>
            </a:r>
            <a:r>
              <a:rPr lang="ru-RU" altLang="ru-RU" sz="2800" dirty="0"/>
              <a:t> </a:t>
            </a:r>
          </a:p>
          <a:p>
            <a:pPr eaLnBrk="1" hangingPunct="1"/>
            <a:r>
              <a:rPr lang="ru-RU" altLang="ru-RU" sz="2800" dirty="0">
                <a:latin typeface="Georgia" panose="02040502050405020303" pitchFamily="18" charset="0"/>
              </a:rPr>
              <a:t>Первым эту методику предложил Джеффри Митчел.</a:t>
            </a:r>
          </a:p>
          <a:p>
            <a:pPr eaLnBrk="1" hangingPunct="1"/>
            <a:r>
              <a:rPr lang="ru-RU" altLang="ru-RU" sz="2800" dirty="0"/>
              <a:t> </a:t>
            </a:r>
            <a:r>
              <a:rPr lang="ru-RU" altLang="ru-RU" sz="2800" dirty="0">
                <a:latin typeface="Georgia" panose="02040502050405020303" pitchFamily="18" charset="0"/>
              </a:rPr>
              <a:t>Под понятием дебрифинга подразумевается процесс, обратный инструктажу, его цель — извлечь информацию из анализа</a:t>
            </a:r>
            <a:r>
              <a:rPr lang="ru-RU" altLang="ru-RU" sz="2400" dirty="0">
                <a:latin typeface="Georgia" panose="02040502050405020303" pitchFamily="18" charset="0"/>
              </a:rPr>
              <a:t>.</a:t>
            </a:r>
            <a:endParaRPr lang="ru-RU" altLang="ru-RU" sz="2400" dirty="0"/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571500" y="5143500"/>
            <a:ext cx="79295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 dirty="0" smtClean="0">
                <a:solidFill>
                  <a:srgbClr val="0033CC"/>
                </a:solidFill>
              </a:rPr>
              <a:t>.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/>
            </a:r>
            <a:br>
              <a:rPr lang="ru-RU" altLang="ru-RU" dirty="0"/>
            </a:br>
            <a:endParaRPr lang="ru-RU" altLang="ru-RU" b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5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196752"/>
            <a:ext cx="820891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spcAft>
                <a:spcPts val="0"/>
              </a:spcAft>
            </a:pPr>
            <a:r>
              <a:rPr lang="ru-RU" sz="3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Дебрифинг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lvl="0" algn="just">
              <a:spcAft>
                <a:spcPts val="0"/>
              </a:spcAft>
              <a:tabLst>
                <a:tab pos="228600" algn="l"/>
              </a:tabLs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 обучающий процесс, помогающий участникам размышлять, обнаруживать новые интересные идеи, делать полезные для себя открытия и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делиться друг с другом.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1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42493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Этапы дебрифинга:</a:t>
            </a:r>
          </a:p>
          <a:p>
            <a:r>
              <a:rPr lang="ru-RU" sz="2800" b="1" dirty="0" smtClean="0"/>
              <a:t>1.Группы (3-4 человека)пишут  сочинение(одно на группу), используя текст и материалы , предложенные учителем , и </a:t>
            </a:r>
            <a:r>
              <a:rPr lang="ru-RU" sz="2800" b="1" smtClean="0"/>
              <a:t>собственные заготовки(можно Интернет- </a:t>
            </a:r>
            <a:r>
              <a:rPr lang="ru-RU" sz="2800" b="1" dirty="0" smtClean="0"/>
              <a:t>ресурсы)</a:t>
            </a:r>
          </a:p>
          <a:p>
            <a:r>
              <a:rPr lang="ru-RU" sz="2800" b="1" dirty="0" smtClean="0"/>
              <a:t>2. Самопроверка сочинения по критериям , выставление баллов с пояснениями.</a:t>
            </a:r>
          </a:p>
          <a:p>
            <a:r>
              <a:rPr lang="ru-RU" sz="2800" b="1" dirty="0" smtClean="0"/>
              <a:t>3. Обмен сочинениями с другой группой, взаимопроверка. Выставление баллов , комментирование ошибок. </a:t>
            </a:r>
          </a:p>
          <a:p>
            <a:r>
              <a:rPr lang="ru-RU" sz="2800" b="1" dirty="0" smtClean="0"/>
              <a:t>4. Редактирование сочинения с учетом рекомендаций. </a:t>
            </a:r>
          </a:p>
          <a:p>
            <a:r>
              <a:rPr lang="ru-RU" sz="2800" b="1" dirty="0" smtClean="0"/>
              <a:t>5.Самодиагностика.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692696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0000"/>
                </a:solidFill>
              </a:rPr>
              <a:t>Самодиагностика  </a:t>
            </a:r>
            <a:r>
              <a:rPr lang="ru-RU" sz="2400" b="1" dirty="0">
                <a:solidFill>
                  <a:srgbClr val="000000"/>
                </a:solidFill>
              </a:rPr>
              <a:t>групп:</a:t>
            </a:r>
            <a:endParaRPr lang="ru-RU" sz="2400" b="1" dirty="0"/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</a:rPr>
              <a:t> </a:t>
            </a:r>
            <a:endParaRPr lang="ru-RU" sz="2400" b="1" dirty="0"/>
          </a:p>
          <a:p>
            <a:pPr indent="90170">
              <a:lnSpc>
                <a:spcPct val="150000"/>
              </a:lnSpc>
            </a:pPr>
            <a:r>
              <a:rPr lang="ru-RU" sz="2400" b="1" dirty="0">
                <a:solidFill>
                  <a:srgbClr val="000000"/>
                </a:solidFill>
              </a:rPr>
              <a:t>-  </a:t>
            </a:r>
            <a:r>
              <a:rPr lang="ru-RU" sz="2800" b="1" dirty="0">
                <a:solidFill>
                  <a:srgbClr val="000000"/>
                </a:solidFill>
              </a:rPr>
              <a:t>Отлично </a:t>
            </a:r>
            <a:r>
              <a:rPr lang="ru-RU" sz="2800" b="1" dirty="0" smtClean="0">
                <a:solidFill>
                  <a:srgbClr val="000000"/>
                </a:solidFill>
              </a:rPr>
              <a:t>справился </a:t>
            </a:r>
            <a:r>
              <a:rPr lang="ru-RU" sz="2800" b="1" dirty="0">
                <a:solidFill>
                  <a:srgbClr val="000000"/>
                </a:solidFill>
              </a:rPr>
              <a:t>с заданием.</a:t>
            </a:r>
            <a:endParaRPr lang="ru-RU" sz="2800" b="1" dirty="0"/>
          </a:p>
          <a:p>
            <a:pPr indent="90170"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</a:rPr>
              <a:t> - Есть пробелы, но </a:t>
            </a:r>
            <a:r>
              <a:rPr lang="ru-RU" sz="2800" b="1" dirty="0" smtClean="0">
                <a:solidFill>
                  <a:srgbClr val="000000"/>
                </a:solidFill>
              </a:rPr>
              <a:t>я </a:t>
            </a:r>
            <a:r>
              <a:rPr lang="ru-RU" sz="2800" b="1" dirty="0">
                <a:solidFill>
                  <a:srgbClr val="000000"/>
                </a:solidFill>
              </a:rPr>
              <a:t>их решу самостоятельно.</a:t>
            </a:r>
            <a:endParaRPr lang="ru-RU" sz="2800" b="1" dirty="0"/>
          </a:p>
          <a:p>
            <a:pPr indent="90170"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</a:rPr>
              <a:t>- Были пробелы, но я их решил на уроке или с помощью одноклассников.</a:t>
            </a:r>
            <a:endParaRPr lang="ru-RU" sz="2800" b="1" dirty="0"/>
          </a:p>
          <a:p>
            <a:pPr indent="90170"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</a:rPr>
              <a:t>- Сочинение не получилось, нужна помощь учителя.</a:t>
            </a:r>
            <a:endParaRPr lang="ru-RU" sz="28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5790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052736"/>
            <a:ext cx="6923112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Структура сочинения</a:t>
            </a:r>
            <a:br>
              <a:rPr lang="ru-RU" sz="3600" b="1" dirty="0" smtClean="0"/>
            </a:br>
            <a:r>
              <a:rPr lang="ru-RU" sz="3600" b="1" dirty="0" smtClean="0"/>
              <a:t> ( 7 или 6 абзацев)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38912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1. </a:t>
            </a:r>
            <a:r>
              <a:rPr lang="ru-RU" sz="3200" b="1" dirty="0" smtClean="0"/>
              <a:t>Вступление. Постановка проблемы.</a:t>
            </a:r>
          </a:p>
          <a:p>
            <a:r>
              <a:rPr lang="ru-RU" sz="3200" b="1" dirty="0" smtClean="0"/>
              <a:t>2. Пример 1 +пояснение.</a:t>
            </a:r>
          </a:p>
          <a:p>
            <a:r>
              <a:rPr lang="ru-RU" sz="3200" b="1" dirty="0" smtClean="0"/>
              <a:t>3.Пример 2 + пояснение.</a:t>
            </a:r>
          </a:p>
          <a:p>
            <a:r>
              <a:rPr lang="ru-RU" sz="3200" b="1" dirty="0" smtClean="0"/>
              <a:t>4.Смысловая связь.</a:t>
            </a:r>
          </a:p>
          <a:p>
            <a:r>
              <a:rPr lang="ru-RU" sz="3200" b="1" dirty="0" smtClean="0"/>
              <a:t>5.Позиция автора.</a:t>
            </a:r>
          </a:p>
          <a:p>
            <a:r>
              <a:rPr lang="ru-RU" sz="3200" b="1" dirty="0" smtClean="0"/>
              <a:t>6.Согласие с позицией автора. Свой тезис, аргумент.</a:t>
            </a:r>
          </a:p>
          <a:p>
            <a:r>
              <a:rPr lang="ru-RU" sz="3200" b="1" dirty="0" smtClean="0"/>
              <a:t>7.Вывод.</a:t>
            </a:r>
          </a:p>
        </p:txBody>
      </p:sp>
    </p:spTree>
    <p:extLst>
      <p:ext uri="{BB962C8B-B14F-4D97-AF65-F5344CB8AC3E}">
        <p14:creationId xmlns:p14="http://schemas.microsoft.com/office/powerpoint/2010/main" val="209989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xtLst/>
        </p:spPr>
      </p:pic>
      <p:sp>
        <p:nvSpPr>
          <p:cNvPr id="18435" name="Rectangle 5"/>
          <p:cNvSpPr>
            <a:spLocks noGrp="1" noChangeArrowheads="1"/>
          </p:cNvSpPr>
          <p:nvPr>
            <p:ph type="title"/>
          </p:nvPr>
        </p:nvSpPr>
        <p:spPr>
          <a:xfrm>
            <a:off x="684213" y="5445125"/>
            <a:ext cx="8229600" cy="1143000"/>
          </a:xfrm>
        </p:spPr>
        <p:txBody>
          <a:bodyPr/>
          <a:lstStyle/>
          <a:p>
            <a:pPr eaLnBrk="1" hangingPunct="1"/>
            <a:endParaRPr lang="ru-RU" altLang="ru-RU" sz="4000" i="1" smtClean="0"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2428875"/>
            <a:ext cx="7786687" cy="25542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>
                <a:solidFill>
                  <a:srgbClr val="333399">
                    <a:lumMod val="75000"/>
                  </a:srgbClr>
                </a:solidFill>
                <a:latin typeface="Georgia" pitchFamily="18" charset="0"/>
              </a:rPr>
              <a:t>“Самое главное в жизни – это собственный опыт”.</a:t>
            </a:r>
            <a:br>
              <a:rPr lang="ru-RU" sz="4000" b="1" i="1" dirty="0">
                <a:solidFill>
                  <a:srgbClr val="333399">
                    <a:lumMod val="75000"/>
                  </a:srgbClr>
                </a:solidFill>
                <a:latin typeface="Georgia" pitchFamily="18" charset="0"/>
              </a:rPr>
            </a:br>
            <a:r>
              <a:rPr lang="ru-RU" sz="4000" b="1" i="1" dirty="0">
                <a:solidFill>
                  <a:srgbClr val="000000"/>
                </a:solidFill>
                <a:latin typeface="Georgia" pitchFamily="18" charset="0"/>
              </a:rPr>
              <a:t>                              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>
                <a:solidFill>
                  <a:srgbClr val="000000"/>
                </a:solidFill>
                <a:latin typeface="Georgia" pitchFamily="18" charset="0"/>
              </a:rPr>
              <a:t>В. Скотт</a:t>
            </a:r>
            <a:endParaRPr lang="ru-RU" sz="4000" b="1" dirty="0">
              <a:solidFill>
                <a:srgbClr val="00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89661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" y="40466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5"/>
          <p:cNvSpPr>
            <a:spLocks noGrp="1" noChangeArrowheads="1"/>
          </p:cNvSpPr>
          <p:nvPr>
            <p:ph type="title"/>
          </p:nvPr>
        </p:nvSpPr>
        <p:spPr>
          <a:xfrm>
            <a:off x="86427" y="2671258"/>
            <a:ext cx="8229600" cy="1765853"/>
          </a:xfrm>
        </p:spPr>
        <p:txBody>
          <a:bodyPr/>
          <a:lstStyle/>
          <a:p>
            <a:pPr eaLnBrk="1" hangingPunct="1"/>
            <a:r>
              <a:rPr lang="ru-RU" altLang="ru-RU" sz="4800" i="1" dirty="0" smtClean="0">
                <a:latin typeface="Georgia" panose="02040502050405020303" pitchFamily="18" charset="0"/>
              </a:rPr>
              <a:t>Спасибо </a:t>
            </a:r>
            <a:br>
              <a:rPr lang="ru-RU" altLang="ru-RU" sz="4800" i="1" dirty="0" smtClean="0">
                <a:latin typeface="Georgia" panose="02040502050405020303" pitchFamily="18" charset="0"/>
              </a:rPr>
            </a:br>
            <a:r>
              <a:rPr lang="ru-RU" altLang="ru-RU" sz="4800" i="1" dirty="0">
                <a:latin typeface="Georgia" panose="02040502050405020303" pitchFamily="18" charset="0"/>
              </a:rPr>
              <a:t> </a:t>
            </a:r>
            <a:r>
              <a:rPr lang="ru-RU" altLang="ru-RU" sz="4800" i="1" dirty="0" smtClean="0">
                <a:latin typeface="Georgia" panose="02040502050405020303" pitchFamily="18" charset="0"/>
              </a:rPr>
              <a:t>  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22352707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72866" cy="1356760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/>
                <a:solidFill>
                  <a:schemeClr val="accent1">
                    <a:lumMod val="75000"/>
                  </a:schemeClr>
                </a:solidFill>
              </a:rPr>
              <a:t>Постановка проблемы</a:t>
            </a:r>
            <a:r>
              <a:rPr lang="ru-RU" sz="4800" b="1" dirty="0">
                <a:ln/>
                <a:solidFill>
                  <a:schemeClr val="accent3"/>
                </a:solidFill>
              </a:rPr>
              <a:t/>
            </a:r>
            <a:br>
              <a:rPr lang="ru-RU" sz="4800" b="1" dirty="0">
                <a:ln/>
                <a:solidFill>
                  <a:schemeClr val="accent3"/>
                </a:solidFill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88840"/>
            <a:ext cx="2808312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312875"/>
            <a:ext cx="262987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Левая фигурная скобка 3"/>
          <p:cNvSpPr/>
          <p:nvPr/>
        </p:nvSpPr>
        <p:spPr>
          <a:xfrm>
            <a:off x="2843808" y="2060848"/>
            <a:ext cx="504056" cy="417646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3335" y="1628800"/>
            <a:ext cx="1061253" cy="4608511"/>
          </a:xfrm>
          <a:prstGeom prst="rect">
            <a:avLst/>
          </a:prstGeom>
          <a:noFill/>
        </p:spPr>
        <p:txBody>
          <a:bodyPr vert="wordArtVert"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проблема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20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6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20688"/>
            <a:ext cx="84249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Опорные слова при постановке проблемы </a:t>
            </a:r>
            <a:r>
              <a:rPr lang="ru-RU" sz="3200" b="1" dirty="0" smtClean="0"/>
              <a:t>            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природа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3200" dirty="0"/>
          </a:p>
          <a:p>
            <a:r>
              <a:rPr lang="ru-RU" sz="3200" dirty="0" smtClean="0"/>
              <a:t>Влияние </a:t>
            </a:r>
          </a:p>
          <a:p>
            <a:r>
              <a:rPr lang="ru-RU" sz="3200" dirty="0" smtClean="0"/>
              <a:t>Взаимодействие </a:t>
            </a:r>
          </a:p>
          <a:p>
            <a:r>
              <a:rPr lang="ru-RU" sz="3200" dirty="0" smtClean="0"/>
              <a:t>Роль</a:t>
            </a:r>
          </a:p>
          <a:p>
            <a:r>
              <a:rPr lang="ru-RU" sz="3200" dirty="0" smtClean="0"/>
              <a:t>Воздействие</a:t>
            </a:r>
          </a:p>
          <a:p>
            <a:r>
              <a:rPr lang="ru-RU" sz="3200" dirty="0" smtClean="0"/>
              <a:t>Отношение</a:t>
            </a:r>
          </a:p>
          <a:p>
            <a:r>
              <a:rPr lang="ru-RU" sz="3200" dirty="0" smtClean="0"/>
              <a:t>Взаимоотношения</a:t>
            </a:r>
          </a:p>
          <a:p>
            <a:r>
              <a:rPr lang="ru-RU" sz="3200" b="1" dirty="0" smtClean="0"/>
              <a:t>                                                  </a:t>
            </a:r>
            <a:r>
              <a:rPr lang="ru-RU" sz="3200" b="1" dirty="0" smtClean="0">
                <a:solidFill>
                  <a:srgbClr val="FF0000"/>
                </a:solidFill>
              </a:rPr>
              <a:t>человек</a:t>
            </a:r>
            <a:endParaRPr lang="ru-RU" sz="3200" dirty="0" smtClean="0">
              <a:solidFill>
                <a:srgbClr val="FF0000"/>
              </a:solidFill>
            </a:endParaRPr>
          </a:p>
          <a:p>
            <a:r>
              <a:rPr lang="ru-RU" sz="3200" b="1" dirty="0" smtClean="0"/>
              <a:t>Война, любовь, детство, книга, искусство, историческая память… </a:t>
            </a:r>
            <a:endParaRPr lang="ru-RU" sz="3200" b="1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3203848" y="2564904"/>
            <a:ext cx="1440160" cy="259228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5987077" y="1772816"/>
            <a:ext cx="0" cy="28083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24056" y="1844824"/>
            <a:ext cx="72008" cy="2808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6492960" y="1844824"/>
            <a:ext cx="216024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65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80728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Постановка вопроса  при формулировании проблемы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2492896"/>
            <a:ext cx="703628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Какую роль играет….?</a:t>
            </a:r>
          </a:p>
          <a:p>
            <a:r>
              <a:rPr lang="ru-RU" sz="3200" b="1" dirty="0" smtClean="0"/>
              <a:t>Какое влияние оказывает….?</a:t>
            </a:r>
          </a:p>
          <a:p>
            <a:r>
              <a:rPr lang="ru-RU" sz="3200" b="1" dirty="0" smtClean="0"/>
              <a:t>Какое воздействие испытывает…?</a:t>
            </a:r>
          </a:p>
          <a:p>
            <a:r>
              <a:rPr lang="ru-RU" sz="3200" b="1" dirty="0" smtClean="0"/>
              <a:t>Каковы взаимоотношения….?</a:t>
            </a:r>
          </a:p>
          <a:p>
            <a:r>
              <a:rPr lang="ru-RU" sz="3200" b="1" dirty="0" smtClean="0"/>
              <a:t>Как взаимодействуют…?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3170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390" y="884620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800" b="1" dirty="0" smtClean="0"/>
              <a:t>Как должен поступать человек в ситуации </a:t>
            </a:r>
          </a:p>
          <a:p>
            <a:r>
              <a:rPr lang="ru-RU" sz="2800" b="1" dirty="0" smtClean="0"/>
              <a:t>нравственного выбора? Чем руководствоваться</a:t>
            </a:r>
            <a:r>
              <a:rPr lang="ru-RU" sz="2400" b="1" dirty="0" smtClean="0"/>
              <a:t>?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8834" y="2077397"/>
            <a:ext cx="712879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800" b="1" dirty="0" smtClean="0"/>
              <a:t>Как следует относиться  к окружающим? Нужно ли проявлять сострадание  к ним?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3390" y="3445549"/>
            <a:ext cx="795134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 smtClean="0"/>
              <a:t>От чего зависит внутренний мир человека? </a:t>
            </a:r>
          </a:p>
          <a:p>
            <a:r>
              <a:rPr lang="ru-RU" sz="2800" b="1" dirty="0" smtClean="0"/>
              <a:t>Важно ли самовоспитание  в становлении</a:t>
            </a:r>
          </a:p>
          <a:p>
            <a:r>
              <a:rPr lang="ru-RU" sz="2800" b="1" dirty="0" smtClean="0"/>
              <a:t> духовности личности?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7274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05342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</a:t>
            </a:r>
            <a:r>
              <a:rPr lang="ru-RU" sz="2400" dirty="0" smtClean="0"/>
              <a:t>ыявление </a:t>
            </a:r>
            <a:r>
              <a:rPr lang="ru-RU" sz="2400" b="1" dirty="0"/>
              <a:t>проблемы </a:t>
            </a:r>
            <a:r>
              <a:rPr lang="ru-RU" sz="2400" dirty="0"/>
              <a:t>в художественном </a:t>
            </a:r>
            <a:r>
              <a:rPr lang="ru-RU" sz="2400" dirty="0" smtClean="0"/>
              <a:t>тексте: </a:t>
            </a:r>
            <a:endParaRPr lang="ru-RU" sz="2400" dirty="0"/>
          </a:p>
          <a:p>
            <a:r>
              <a:rPr lang="ru-RU" sz="2400" dirty="0"/>
              <a:t>	проанализируйте поступки героев, их отношения;</a:t>
            </a:r>
          </a:p>
          <a:p>
            <a:r>
              <a:rPr lang="ru-RU" sz="2400" dirty="0"/>
              <a:t>	определите, какие положительные или отрицательные человеческие качества проявляются в этих поступках, отношениях;</a:t>
            </a:r>
          </a:p>
          <a:p>
            <a:r>
              <a:rPr lang="ru-RU" sz="2400" dirty="0"/>
              <a:t>	подберите абстрактные существительные, которые называют соответствующие качества (например, долг, честь, благородство – равнодушие, чёрствость, эгоизм…);</a:t>
            </a:r>
          </a:p>
          <a:p>
            <a:r>
              <a:rPr lang="ru-RU" sz="2400" dirty="0"/>
              <a:t>	сформулируйте проблему, используя выявленные ключевые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301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8429" y="908720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Позиция автора –это ответ на поставленный в первом абзаце вопрос!!!!</a:t>
            </a:r>
            <a:endParaRPr lang="ru-RU" sz="28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1" y="2060849"/>
            <a:ext cx="6787728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6601" y="3445458"/>
            <a:ext cx="714776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Позиция автора ясна: в ситуации нравственного выбора человек должен поступать по  совести, руководствуясь моральными нормами.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079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052736"/>
            <a:ext cx="77048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Согласие с позицией автора- это НОВАЯ </a:t>
            </a:r>
          </a:p>
          <a:p>
            <a:r>
              <a:rPr lang="ru-RU" sz="2800" b="1" dirty="0"/>
              <a:t>м</a:t>
            </a:r>
            <a:r>
              <a:rPr lang="ru-RU" sz="2800" b="1" dirty="0" smtClean="0"/>
              <a:t>ысль, шаг вперед по отношению к уже сказанному материалу.</a:t>
            </a:r>
          </a:p>
          <a:p>
            <a:endParaRPr lang="ru-RU" sz="2800" b="1" dirty="0" smtClean="0"/>
          </a:p>
          <a:p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Трудно не согласиться с автором. Действительно, если бы каждый из нас делал правильный выбор…</a:t>
            </a:r>
          </a:p>
          <a:p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Совершая нравственные 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поступки, которые приносят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</a:rPr>
              <a:t>пользу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окружающим, мы способствуем …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61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9966FF"/>
            </a:gs>
            <a:gs pos="100000">
              <a:srgbClr val="99CCFF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9966FF"/>
            </a:gs>
            <a:gs pos="100000">
              <a:srgbClr val="99CCFF"/>
            </a:gs>
          </a:gsLst>
          <a:path path="rect">
            <a:fillToRect l="50000" t="50000" r="50000" b="50000"/>
          </a:path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1167</TotalTime>
  <Words>543</Words>
  <Application>Microsoft Office PowerPoint</Application>
  <PresentationFormat>Экран (4:3)</PresentationFormat>
  <Paragraphs>103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Calibri</vt:lpstr>
      <vt:lpstr>Cambria</vt:lpstr>
      <vt:lpstr>Constantia</vt:lpstr>
      <vt:lpstr>Georgia</vt:lpstr>
      <vt:lpstr>Times New Roman</vt:lpstr>
      <vt:lpstr>Wingdings 2</vt:lpstr>
      <vt:lpstr>Поток</vt:lpstr>
      <vt:lpstr>Оформление по умолчанию</vt:lpstr>
      <vt:lpstr>Подготовка к сочинению- рассуждению в формате ЕГЭ с применением технологии «дебрифинг»  </vt:lpstr>
      <vt:lpstr>      Структура сочинения  ( 7 или 6 абзацев)</vt:lpstr>
      <vt:lpstr>Постановка проблемы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Дебрифинг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   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сочинению на ЕГЭ</dc:title>
  <dc:creator>User</dc:creator>
  <cp:lastModifiedBy>Пользователь</cp:lastModifiedBy>
  <cp:revision>72</cp:revision>
  <dcterms:created xsi:type="dcterms:W3CDTF">2020-03-02T10:45:46Z</dcterms:created>
  <dcterms:modified xsi:type="dcterms:W3CDTF">2020-05-29T14:42:37Z</dcterms:modified>
</cp:coreProperties>
</file>